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6" r:id="rId3"/>
    <p:sldId id="271" r:id="rId4"/>
    <p:sldId id="270" r:id="rId5"/>
    <p:sldId id="272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3991"/>
    <a:srgbClr val="139D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7" autoAdjust="0"/>
    <p:restoredTop sz="94663" autoAdjust="0"/>
  </p:normalViewPr>
  <p:slideViewPr>
    <p:cSldViewPr snapToGrid="0" snapToObjects="1">
      <p:cViewPr>
        <p:scale>
          <a:sx n="100" d="100"/>
          <a:sy n="100" d="100"/>
        </p:scale>
        <p:origin x="-40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42EDD-FE1B-4937-80F3-C898326C75E5}" type="datetimeFigureOut">
              <a:rPr lang="de-AT" smtClean="0"/>
              <a:t>30.11.2016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F3E28-E407-48E1-96D2-0E704C84ABD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96938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EL_PPT_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4000" y="4680000"/>
            <a:ext cx="6400800" cy="1286516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05399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84000" y="6417059"/>
            <a:ext cx="2133600" cy="365125"/>
          </a:xfrm>
        </p:spPr>
        <p:txBody>
          <a:bodyPr/>
          <a:lstStyle>
            <a:lvl1pPr>
              <a:defRPr>
                <a:solidFill>
                  <a:srgbClr val="053991"/>
                </a:solidFill>
              </a:defRPr>
            </a:lvl1pPr>
          </a:lstStyle>
          <a:p>
            <a:fld id="{CEEDFD67-5994-DD4E-B2F9-AED612E59D5C}" type="datetimeFigureOut">
              <a:rPr lang="en-US" smtClean="0"/>
              <a:pPr/>
              <a:t>11/30/2016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53991"/>
                </a:solidFill>
              </a:defRPr>
            </a:lvl1pPr>
          </a:lstStyle>
          <a:p>
            <a:fld id="{F3896F77-8176-5046-8472-9DF78E7C57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1584000" y="2088000"/>
            <a:ext cx="6869374" cy="12417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ga-IE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187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EDFD67-5994-DD4E-B2F9-AED612E59D5C}" type="datetimeFigureOut">
              <a:rPr lang="en-US" smtClean="0"/>
              <a:pPr/>
              <a:t>11/30/2016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3896F77-8176-5046-8472-9DF78E7C57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334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EL_PPT_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EDFD67-5994-DD4E-B2F9-AED612E59D5C}" type="datetimeFigureOut">
              <a:rPr lang="en-US" smtClean="0"/>
              <a:pPr/>
              <a:t>11/30/2016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3896F77-8176-5046-8472-9DF78E7C57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30146" y="1620000"/>
            <a:ext cx="6869374" cy="758387"/>
          </a:xfrm>
        </p:spPr>
        <p:txBody>
          <a:bodyPr/>
          <a:lstStyle/>
          <a:p>
            <a:r>
              <a:rPr lang="ga-IE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130400" y="2710800"/>
            <a:ext cx="8229600" cy="341566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54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L_PPT_2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146" y="1620000"/>
            <a:ext cx="6869374" cy="75838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ga-IE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400" y="2710800"/>
            <a:ext cx="8229600" cy="3415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 dirty="0" smtClean="0"/>
              <a:t>Click to edit Master text styles</a:t>
            </a:r>
          </a:p>
          <a:p>
            <a:pPr lvl="1"/>
            <a:r>
              <a:rPr lang="ga-IE" dirty="0" smtClean="0"/>
              <a:t>Second level</a:t>
            </a:r>
          </a:p>
          <a:p>
            <a:pPr lvl="2"/>
            <a:r>
              <a:rPr lang="ga-IE" dirty="0" smtClean="0"/>
              <a:t>Third level</a:t>
            </a:r>
          </a:p>
          <a:p>
            <a:pPr lvl="3"/>
            <a:r>
              <a:rPr lang="ga-IE" dirty="0" smtClean="0"/>
              <a:t>Fourth level</a:t>
            </a:r>
          </a:p>
          <a:p>
            <a:pPr lvl="4"/>
            <a:r>
              <a:rPr lang="ga-IE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0146" y="64170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DFD67-5994-DD4E-B2F9-AED612E59D5C}" type="datetimeFigureOut">
              <a:rPr lang="en-US" smtClean="0"/>
              <a:t>11/30/2016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96F77-8176-5046-8472-9DF78E7C5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48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600" b="1" kern="1200">
          <a:solidFill>
            <a:srgbClr val="05399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5399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rgbClr val="05399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rgbClr val="05399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rgbClr val="05399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rgbClr val="05399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6Ewo77WxQ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latin typeface="+mj-lt"/>
              </a:rPr>
              <a:t>Annual Joint Programming Conference</a:t>
            </a:r>
            <a:r>
              <a:rPr lang="de-AT" dirty="0">
                <a:latin typeface="+mj-lt"/>
              </a:rPr>
              <a:t/>
            </a:r>
            <a:br>
              <a:rPr lang="de-AT" dirty="0">
                <a:latin typeface="+mj-lt"/>
              </a:rPr>
            </a:br>
            <a:r>
              <a:rPr lang="en-US" dirty="0" smtClean="0">
                <a:latin typeface="+mj-lt"/>
              </a:rPr>
              <a:t>23 November 2016</a:t>
            </a:r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84000" y="2088000"/>
            <a:ext cx="6869374" cy="1931550"/>
          </a:xfrm>
        </p:spPr>
        <p:txBody>
          <a:bodyPr>
            <a:noAutofit/>
          </a:bodyPr>
          <a:lstStyle/>
          <a:p>
            <a:r>
              <a:rPr lang="en-GB" dirty="0" smtClean="0">
                <a:latin typeface="+mj-lt"/>
              </a:rPr>
              <a:t>Impacts </a:t>
            </a:r>
            <a:r>
              <a:rPr lang="en-GB" dirty="0">
                <a:latin typeface="+mj-lt"/>
              </a:rPr>
              <a:t>of Public-Public Partnerships - expectations and </a:t>
            </a:r>
            <a:r>
              <a:rPr lang="en-GB" dirty="0" smtClean="0">
                <a:latin typeface="+mj-lt"/>
              </a:rPr>
              <a:t>experiences</a:t>
            </a:r>
            <a:br>
              <a:rPr lang="en-GB" dirty="0" smtClean="0">
                <a:latin typeface="+mj-lt"/>
              </a:rPr>
            </a:br>
            <a:r>
              <a:rPr lang="en-GB" dirty="0" smtClean="0">
                <a:latin typeface="+mj-lt"/>
              </a:rPr>
              <a:t/>
            </a:r>
            <a:br>
              <a:rPr lang="en-GB" dirty="0" smtClean="0">
                <a:latin typeface="+mj-lt"/>
              </a:rPr>
            </a:br>
            <a:r>
              <a:rPr lang="en-GB" sz="2200" dirty="0" smtClean="0">
                <a:latin typeface="+mj-lt"/>
              </a:rPr>
              <a:t>Name </a:t>
            </a:r>
            <a:r>
              <a:rPr lang="en-GB" sz="2200" dirty="0">
                <a:latin typeface="+mj-lt"/>
              </a:rPr>
              <a:t>of </a:t>
            </a:r>
            <a:r>
              <a:rPr lang="en-GB" sz="2200" dirty="0" smtClean="0">
                <a:latin typeface="+mj-lt"/>
              </a:rPr>
              <a:t>network/organisation: EUREKA </a:t>
            </a:r>
            <a:r>
              <a:rPr lang="en-GB" sz="2200" dirty="0">
                <a:latin typeface="+mj-lt"/>
              </a:rPr>
              <a:t>-</a:t>
            </a:r>
            <a:r>
              <a:rPr lang="en-GB" sz="2200" dirty="0" smtClean="0">
                <a:latin typeface="+mj-lt"/>
              </a:rPr>
              <a:t> Eurostars</a:t>
            </a:r>
            <a:r>
              <a:rPr lang="en-GB" sz="2200" dirty="0">
                <a:latin typeface="+mj-lt"/>
              </a:rPr>
              <a:t/>
            </a:r>
            <a:br>
              <a:rPr lang="en-GB" sz="2200" dirty="0">
                <a:latin typeface="+mj-lt"/>
              </a:rPr>
            </a:br>
            <a:r>
              <a:rPr lang="en-GB" sz="2200" dirty="0">
                <a:latin typeface="+mj-lt"/>
              </a:rPr>
              <a:t>Name </a:t>
            </a:r>
            <a:r>
              <a:rPr lang="en-GB" sz="2200" dirty="0" smtClean="0">
                <a:latin typeface="+mj-lt"/>
              </a:rPr>
              <a:t>of presenter: Peter Lalvani</a:t>
            </a:r>
            <a:endParaRPr lang="de-A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0899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52800" y="305550"/>
            <a:ext cx="5313470" cy="758387"/>
          </a:xfrm>
        </p:spPr>
        <p:txBody>
          <a:bodyPr/>
          <a:lstStyle/>
          <a:p>
            <a:pPr algn="r"/>
            <a:r>
              <a:rPr lang="en-US" dirty="0" smtClean="0">
                <a:latin typeface="+mj-lt"/>
              </a:rPr>
              <a:t>Expected impact</a:t>
            </a:r>
            <a:endParaRPr lang="en-US" dirty="0">
              <a:latin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30350" y="1787673"/>
            <a:ext cx="7664684" cy="3938737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+mj-lt"/>
              </a:rPr>
              <a:t>Eurostars</a:t>
            </a:r>
          </a:p>
          <a:p>
            <a:pPr lvl="1"/>
            <a:r>
              <a:rPr lang="en-US" sz="2400" dirty="0" smtClean="0">
                <a:latin typeface="+mj-lt"/>
              </a:rPr>
              <a:t>Outputs: </a:t>
            </a:r>
          </a:p>
          <a:p>
            <a:pPr lvl="2"/>
            <a:r>
              <a:rPr lang="en-US" sz="1800" dirty="0" smtClean="0">
                <a:latin typeface="+mj-lt"/>
              </a:rPr>
              <a:t>Commercialisation of technologically new or improved product/process/service within 2 years of project </a:t>
            </a:r>
            <a:r>
              <a:rPr lang="en-US" sz="1800" dirty="0">
                <a:latin typeface="+mj-lt"/>
              </a:rPr>
              <a:t>end </a:t>
            </a:r>
            <a:r>
              <a:rPr lang="en-US" sz="1800" dirty="0" smtClean="0">
                <a:latin typeface="+mj-lt"/>
              </a:rPr>
              <a:t/>
            </a:r>
            <a:br>
              <a:rPr lang="en-US" sz="1800" dirty="0" smtClean="0">
                <a:latin typeface="+mj-lt"/>
              </a:rPr>
            </a:br>
            <a:r>
              <a:rPr lang="en-US" sz="1800" dirty="0" smtClean="0">
                <a:latin typeface="+mj-lt"/>
              </a:rPr>
              <a:t>(biomedical: start of clinical trials)</a:t>
            </a:r>
          </a:p>
          <a:p>
            <a:pPr lvl="1"/>
            <a:r>
              <a:rPr lang="en-US" sz="2400" dirty="0" smtClean="0">
                <a:latin typeface="+mj-lt"/>
              </a:rPr>
              <a:t>Outcomes:</a:t>
            </a:r>
          </a:p>
          <a:p>
            <a:pPr lvl="2"/>
            <a:r>
              <a:rPr lang="en-US" sz="1800" dirty="0" smtClean="0">
                <a:latin typeface="+mj-lt"/>
              </a:rPr>
              <a:t>Growth of SMEs e.g. increased turnover and employment</a:t>
            </a:r>
          </a:p>
          <a:p>
            <a:pPr lvl="2"/>
            <a:r>
              <a:rPr lang="en-US" sz="1800" dirty="0" smtClean="0">
                <a:latin typeface="+mj-lt"/>
              </a:rPr>
              <a:t>Increased IPR portfolio</a:t>
            </a:r>
          </a:p>
          <a:p>
            <a:pPr lvl="2"/>
            <a:r>
              <a:rPr lang="en-US" sz="1800" dirty="0" err="1" smtClean="0">
                <a:latin typeface="+mj-lt"/>
              </a:rPr>
              <a:t>Internationalisation</a:t>
            </a:r>
            <a:r>
              <a:rPr lang="en-US" sz="1800" dirty="0" smtClean="0">
                <a:latin typeface="+mj-lt"/>
              </a:rPr>
              <a:t> of SMEs – access to international markets</a:t>
            </a:r>
          </a:p>
          <a:p>
            <a:pPr lvl="2"/>
            <a:r>
              <a:rPr lang="en-US" sz="1800" dirty="0" smtClean="0">
                <a:latin typeface="+mj-lt"/>
              </a:rPr>
              <a:t>Continued (international) collaboration with partners</a:t>
            </a:r>
          </a:p>
          <a:p>
            <a:pPr lvl="2"/>
            <a:r>
              <a:rPr lang="en-US" sz="1800" dirty="0" smtClean="0">
                <a:latin typeface="+mj-lt"/>
              </a:rPr>
              <a:t>Increased investment in R&amp;D</a:t>
            </a:r>
          </a:p>
          <a:p>
            <a:pPr marL="457200" lvl="1" indent="0">
              <a:buNone/>
            </a:pPr>
            <a:endParaRPr lang="en-US" sz="1800" dirty="0" smtClean="0">
              <a:latin typeface="+mj-lt"/>
            </a:endParaRPr>
          </a:p>
          <a:p>
            <a:pPr lvl="1"/>
            <a:endParaRPr lang="en-US" dirty="0" smtClean="0">
              <a:latin typeface="+mj-lt"/>
            </a:endParaRPr>
          </a:p>
          <a:p>
            <a:endParaRPr 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1236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81564" y="305550"/>
            <a:ext cx="5313470" cy="758387"/>
          </a:xfrm>
        </p:spPr>
        <p:txBody>
          <a:bodyPr/>
          <a:lstStyle/>
          <a:p>
            <a:pPr algn="r"/>
            <a:r>
              <a:rPr lang="en-US" dirty="0" smtClean="0">
                <a:latin typeface="+mj-lt"/>
              </a:rPr>
              <a:t>achieved impact in detail</a:t>
            </a:r>
            <a:endParaRPr lang="en-US" dirty="0">
              <a:latin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30350" y="1787673"/>
            <a:ext cx="7664684" cy="3938737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+mj-lt"/>
              </a:rPr>
              <a:t>Results of Final Evaluation of Eurostars-1 (2008-13)</a:t>
            </a:r>
            <a:endParaRPr lang="en-US" sz="1800" b="1" dirty="0" smtClean="0">
              <a:latin typeface="+mj-lt"/>
            </a:endParaRPr>
          </a:p>
          <a:p>
            <a:pPr lvl="1"/>
            <a:endParaRPr lang="en-US" dirty="0" smtClean="0">
              <a:latin typeface="+mj-lt"/>
            </a:endParaRPr>
          </a:p>
          <a:p>
            <a:pPr lvl="1"/>
            <a:r>
              <a:rPr lang="en-US" dirty="0">
                <a:latin typeface="+mj-lt"/>
              </a:rPr>
              <a:t>“The fact of receiving a Eurostars grant leads to </a:t>
            </a:r>
            <a:r>
              <a:rPr lang="en-US" b="1" dirty="0">
                <a:latin typeface="+mj-lt"/>
              </a:rPr>
              <a:t>a 3% to 3.5% higher growth rate in the corresponding firm, on average</a:t>
            </a:r>
            <a:r>
              <a:rPr lang="en-US" dirty="0">
                <a:latin typeface="+mj-lt"/>
              </a:rPr>
              <a:t>”. </a:t>
            </a:r>
            <a:r>
              <a:rPr lang="en-US" dirty="0" smtClean="0">
                <a:latin typeface="+mj-lt"/>
              </a:rPr>
              <a:t>The </a:t>
            </a:r>
            <a:r>
              <a:rPr lang="en-US" dirty="0">
                <a:latin typeface="+mj-lt"/>
              </a:rPr>
              <a:t>effect for projects that just received the treatment (close to threshold score) is possibly higher.</a:t>
            </a:r>
          </a:p>
          <a:p>
            <a:pPr lvl="1"/>
            <a:r>
              <a:rPr lang="en-US" dirty="0" smtClean="0">
                <a:latin typeface="+mj-lt"/>
              </a:rPr>
              <a:t>The </a:t>
            </a:r>
            <a:r>
              <a:rPr lang="en-US" dirty="0">
                <a:latin typeface="+mj-lt"/>
              </a:rPr>
              <a:t>matching approach implies that </a:t>
            </a:r>
            <a:r>
              <a:rPr lang="en-US" b="1" dirty="0">
                <a:latin typeface="+mj-lt"/>
              </a:rPr>
              <a:t>employment growth rate of R&amp;D-performing SMEs funded by Eurostars was nearly twice as high as that of observable equal non-funded firms.</a:t>
            </a:r>
            <a:r>
              <a:rPr lang="en-US" dirty="0">
                <a:latin typeface="+mj-lt"/>
              </a:rPr>
              <a:t> This can be causally attributed to Eurostars funding</a:t>
            </a:r>
            <a:r>
              <a:rPr lang="en-US" dirty="0" smtClean="0">
                <a:latin typeface="+mj-lt"/>
              </a:rPr>
              <a:t>.</a:t>
            </a:r>
            <a:endParaRPr lang="en-US" dirty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The </a:t>
            </a:r>
            <a:r>
              <a:rPr lang="en-US" dirty="0">
                <a:latin typeface="+mj-lt"/>
              </a:rPr>
              <a:t>estimates based on projects completed in 2012, or earlier, translate into a </a:t>
            </a:r>
            <a:r>
              <a:rPr lang="en-US" b="1" dirty="0">
                <a:latin typeface="+mj-lt"/>
              </a:rPr>
              <a:t>causal employment generation impact of nearly 8,000 </a:t>
            </a:r>
            <a:r>
              <a:rPr lang="en-US" b="1" dirty="0" smtClean="0">
                <a:latin typeface="+mj-lt"/>
              </a:rPr>
              <a:t>jobs</a:t>
            </a:r>
            <a:endParaRPr lang="en-US" dirty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Participating </a:t>
            </a:r>
            <a:r>
              <a:rPr lang="en-US" dirty="0">
                <a:latin typeface="+mj-lt"/>
              </a:rPr>
              <a:t>SMEs </a:t>
            </a:r>
            <a:r>
              <a:rPr lang="en-US" dirty="0" smtClean="0">
                <a:latin typeface="+mj-lt"/>
              </a:rPr>
              <a:t>have </a:t>
            </a:r>
            <a:r>
              <a:rPr lang="en-US" b="1" dirty="0">
                <a:latin typeface="+mj-lt"/>
              </a:rPr>
              <a:t>significantly increased innovative outputs, as measured by patent filings - 42% higher </a:t>
            </a:r>
            <a:r>
              <a:rPr lang="en-US" dirty="0">
                <a:latin typeface="+mj-lt"/>
              </a:rPr>
              <a:t>according to one estimation. </a:t>
            </a:r>
          </a:p>
          <a:p>
            <a:pPr marL="0" lvl="0" indent="0">
              <a:buNone/>
            </a:pPr>
            <a:endParaRPr lang="de-AT" sz="2000" dirty="0">
              <a:latin typeface="+mj-lt"/>
            </a:endParaRPr>
          </a:p>
          <a:p>
            <a:endParaRPr 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704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81564" y="305550"/>
            <a:ext cx="5313470" cy="758387"/>
          </a:xfrm>
        </p:spPr>
        <p:txBody>
          <a:bodyPr/>
          <a:lstStyle/>
          <a:p>
            <a:pPr algn="r"/>
            <a:r>
              <a:rPr lang="en-US" dirty="0" smtClean="0">
                <a:latin typeface="+mj-lt"/>
              </a:rPr>
              <a:t>achieved impact in detail</a:t>
            </a:r>
            <a:endParaRPr lang="en-US" dirty="0">
              <a:latin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30350" y="1787673"/>
            <a:ext cx="7664684" cy="3938737"/>
          </a:xfrm>
        </p:spPr>
        <p:txBody>
          <a:bodyPr>
            <a:normAutofit/>
          </a:bodyPr>
          <a:lstStyle/>
          <a:p>
            <a:pPr lvl="0"/>
            <a:r>
              <a:rPr lang="en-GB" b="1" dirty="0">
                <a:latin typeface="+mj-lt"/>
              </a:rPr>
              <a:t>A</a:t>
            </a:r>
            <a:r>
              <a:rPr lang="en-GB" b="1" dirty="0" smtClean="0">
                <a:latin typeface="+mj-lt"/>
              </a:rPr>
              <a:t>ssessing </a:t>
            </a:r>
            <a:r>
              <a:rPr lang="en-US" b="1" dirty="0">
                <a:latin typeface="+mj-lt"/>
              </a:rPr>
              <a:t>achieved </a:t>
            </a:r>
            <a:r>
              <a:rPr lang="en-GB" b="1" dirty="0" smtClean="0">
                <a:latin typeface="+mj-lt"/>
              </a:rPr>
              <a:t>impact </a:t>
            </a:r>
          </a:p>
          <a:p>
            <a:pPr lvl="1"/>
            <a:r>
              <a:rPr lang="en-US" sz="2000" dirty="0" smtClean="0">
                <a:latin typeface="+mj-lt"/>
              </a:rPr>
              <a:t>Internal (monitoring and evaluation)</a:t>
            </a:r>
          </a:p>
          <a:p>
            <a:pPr lvl="2"/>
            <a:r>
              <a:rPr lang="en-US" sz="1800" dirty="0">
                <a:latin typeface="+mj-lt"/>
              </a:rPr>
              <a:t>Final Reports and Market Impact </a:t>
            </a:r>
            <a:r>
              <a:rPr lang="en-US" sz="1800" dirty="0" smtClean="0">
                <a:latin typeface="+mj-lt"/>
              </a:rPr>
              <a:t>Reports (fy+1, 2, 3)</a:t>
            </a:r>
            <a:endParaRPr lang="en-US" sz="1800" dirty="0">
              <a:latin typeface="+mj-lt"/>
            </a:endParaRPr>
          </a:p>
          <a:p>
            <a:pPr lvl="2"/>
            <a:r>
              <a:rPr lang="en-US" sz="1800" dirty="0" smtClean="0">
                <a:latin typeface="+mj-lt"/>
              </a:rPr>
              <a:t>Success Stories</a:t>
            </a:r>
          </a:p>
          <a:p>
            <a:pPr lvl="1"/>
            <a:r>
              <a:rPr lang="en-US" sz="2000" dirty="0" smtClean="0">
                <a:latin typeface="+mj-lt"/>
              </a:rPr>
              <a:t>External impact assessment</a:t>
            </a:r>
          </a:p>
          <a:p>
            <a:pPr lvl="2"/>
            <a:r>
              <a:rPr lang="en-US" sz="1800" dirty="0" smtClean="0">
                <a:latin typeface="+mj-lt"/>
              </a:rPr>
              <a:t>Surveys (</a:t>
            </a:r>
            <a:r>
              <a:rPr lang="en-US" sz="1800" dirty="0" err="1" smtClean="0">
                <a:latin typeface="+mj-lt"/>
              </a:rPr>
              <a:t>qual</a:t>
            </a:r>
            <a:r>
              <a:rPr lang="en-US" sz="1800" dirty="0" smtClean="0">
                <a:latin typeface="+mj-lt"/>
              </a:rPr>
              <a:t> &amp; quant)</a:t>
            </a:r>
          </a:p>
          <a:p>
            <a:pPr lvl="2"/>
            <a:r>
              <a:rPr lang="en-US" sz="1800" dirty="0" smtClean="0">
                <a:latin typeface="+mj-lt"/>
              </a:rPr>
              <a:t>Interviews / case studies (</a:t>
            </a:r>
            <a:r>
              <a:rPr lang="en-US" sz="1800" dirty="0" err="1" smtClean="0">
                <a:latin typeface="+mj-lt"/>
              </a:rPr>
              <a:t>qual</a:t>
            </a:r>
            <a:r>
              <a:rPr lang="en-US" sz="1800" dirty="0" smtClean="0">
                <a:latin typeface="+mj-lt"/>
              </a:rPr>
              <a:t>)</a:t>
            </a:r>
          </a:p>
          <a:p>
            <a:pPr lvl="2"/>
            <a:r>
              <a:rPr lang="en-US" sz="1800" dirty="0" smtClean="0">
                <a:latin typeface="+mj-lt"/>
              </a:rPr>
              <a:t>Econometrics (quant)</a:t>
            </a:r>
          </a:p>
          <a:p>
            <a:pPr lvl="1"/>
            <a:endParaRPr lang="en-US" dirty="0" smtClean="0">
              <a:latin typeface="+mj-lt"/>
            </a:endParaRPr>
          </a:p>
          <a:p>
            <a:pPr lvl="1"/>
            <a:endParaRPr lang="en-US" dirty="0">
              <a:latin typeface="+mj-lt"/>
            </a:endParaRPr>
          </a:p>
          <a:p>
            <a:pPr lvl="0"/>
            <a:endParaRPr lang="de-AT" sz="2000" dirty="0">
              <a:latin typeface="+mj-lt"/>
            </a:endParaRPr>
          </a:p>
          <a:p>
            <a:endParaRPr 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452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81564" y="305550"/>
            <a:ext cx="5313470" cy="758387"/>
          </a:xfrm>
        </p:spPr>
        <p:txBody>
          <a:bodyPr/>
          <a:lstStyle/>
          <a:p>
            <a:pPr algn="r"/>
            <a:r>
              <a:rPr lang="en-US" dirty="0" smtClean="0">
                <a:latin typeface="+mj-lt"/>
              </a:rPr>
              <a:t>achieved impact in detail</a:t>
            </a:r>
            <a:endParaRPr lang="en-US" dirty="0">
              <a:latin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30350" y="1787673"/>
            <a:ext cx="7664684" cy="3938737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atin typeface="+mj-lt"/>
              </a:rPr>
              <a:t>Example Success Story: </a:t>
            </a:r>
            <a:r>
              <a:rPr lang="en-US" b="1" dirty="0" err="1" smtClean="0">
                <a:latin typeface="+mj-lt"/>
              </a:rPr>
              <a:t>Videntifier</a:t>
            </a:r>
            <a:r>
              <a:rPr lang="en-US" b="1" dirty="0" smtClean="0">
                <a:latin typeface="+mj-lt"/>
              </a:rPr>
              <a:t> Technologies</a:t>
            </a:r>
            <a:endParaRPr lang="en-US" sz="1800" b="1" dirty="0" smtClean="0">
              <a:latin typeface="+mj-lt"/>
            </a:endParaRPr>
          </a:p>
          <a:p>
            <a:pPr lvl="2"/>
            <a:r>
              <a:rPr lang="en-US" dirty="0" smtClean="0">
                <a:latin typeface="+mj-lt"/>
              </a:rPr>
              <a:t>FIIA project</a:t>
            </a:r>
            <a:endParaRPr lang="en-US" dirty="0">
              <a:latin typeface="+mj-lt"/>
            </a:endParaRPr>
          </a:p>
          <a:p>
            <a:pPr lvl="2"/>
            <a:r>
              <a:rPr lang="en-US" dirty="0" smtClean="0">
                <a:latin typeface="+mj-lt"/>
              </a:rPr>
              <a:t>€1.18m, 31 months</a:t>
            </a:r>
          </a:p>
          <a:p>
            <a:pPr marL="914400" lvl="2" indent="0">
              <a:buNone/>
            </a:pPr>
            <a:endParaRPr lang="en-US" sz="1400" dirty="0" smtClean="0">
              <a:latin typeface="+mj-lt"/>
            </a:endParaRPr>
          </a:p>
          <a:p>
            <a:pPr marL="514350" lvl="1" indent="0">
              <a:buNone/>
            </a:pPr>
            <a:r>
              <a:rPr lang="en-US" sz="2000" dirty="0">
                <a:hlinkClick r:id="rId2"/>
              </a:rPr>
              <a:t>Video (1:48)</a:t>
            </a:r>
            <a:endParaRPr lang="en-US" sz="1400" dirty="0"/>
          </a:p>
          <a:p>
            <a:pPr marL="514350" lvl="1" indent="0">
              <a:buNone/>
            </a:pPr>
            <a:endParaRPr lang="en-US" sz="1400" dirty="0" smtClean="0">
              <a:latin typeface="+mj-lt"/>
            </a:endParaRPr>
          </a:p>
          <a:p>
            <a:pPr lvl="1"/>
            <a:r>
              <a:rPr lang="en-US" sz="1400" dirty="0" smtClean="0">
                <a:latin typeface="+mj-lt"/>
              </a:rPr>
              <a:t>Iceland’s </a:t>
            </a:r>
            <a:r>
              <a:rPr lang="en-US" sz="1400" dirty="0" err="1" smtClean="0">
                <a:latin typeface="+mj-lt"/>
              </a:rPr>
              <a:t>Videntifier</a:t>
            </a:r>
            <a:r>
              <a:rPr lang="en-US" sz="1400" dirty="0" smtClean="0">
                <a:latin typeface="+mj-lt"/>
              </a:rPr>
              <a:t> creates technologies which helps </a:t>
            </a:r>
            <a:r>
              <a:rPr lang="en-US" sz="1400" dirty="0">
                <a:latin typeface="+mj-lt"/>
              </a:rPr>
              <a:t>international police forces investigating child abuse and terrorist </a:t>
            </a:r>
            <a:r>
              <a:rPr lang="en-US" sz="1400" dirty="0" smtClean="0">
                <a:latin typeface="+mj-lt"/>
              </a:rPr>
              <a:t>cases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smtClean="0">
                <a:latin typeface="+mj-lt"/>
              </a:rPr>
              <a:t>by scanning </a:t>
            </a:r>
            <a:r>
              <a:rPr lang="en-US" sz="1400" dirty="0">
                <a:latin typeface="+mj-lt"/>
              </a:rPr>
              <a:t>hard drives for </a:t>
            </a:r>
            <a:r>
              <a:rPr lang="en-US" sz="1400" dirty="0" smtClean="0">
                <a:latin typeface="+mj-lt"/>
              </a:rPr>
              <a:t>suspicious content</a:t>
            </a:r>
          </a:p>
          <a:p>
            <a:pPr lvl="1"/>
            <a:r>
              <a:rPr lang="en-US" sz="1400" dirty="0" smtClean="0">
                <a:latin typeface="+mj-lt"/>
              </a:rPr>
              <a:t>They collaborated </a:t>
            </a:r>
            <a:r>
              <a:rPr lang="en-US" sz="1400" dirty="0">
                <a:latin typeface="+mj-lt"/>
              </a:rPr>
              <a:t>with French research institute IRISA </a:t>
            </a:r>
            <a:r>
              <a:rPr lang="en-US" sz="1400" dirty="0" smtClean="0">
                <a:latin typeface="+mj-lt"/>
              </a:rPr>
              <a:t> and the UK’s Forensic Pathways, which </a:t>
            </a:r>
            <a:r>
              <a:rPr lang="en-US" sz="1400" dirty="0" err="1" smtClean="0">
                <a:latin typeface="+mj-lt"/>
              </a:rPr>
              <a:t>specialises</a:t>
            </a:r>
            <a:r>
              <a:rPr lang="en-US" sz="1400" dirty="0" smtClean="0">
                <a:latin typeface="+mj-lt"/>
              </a:rPr>
              <a:t> in </a:t>
            </a:r>
            <a:r>
              <a:rPr lang="en-US" sz="1400" dirty="0">
                <a:latin typeface="+mj-lt"/>
              </a:rPr>
              <a:t>video </a:t>
            </a:r>
            <a:r>
              <a:rPr lang="en-US" sz="1400" dirty="0" smtClean="0">
                <a:latin typeface="+mj-lt"/>
              </a:rPr>
              <a:t>identification. The project created a prototype combining products from both companies.</a:t>
            </a:r>
          </a:p>
          <a:p>
            <a:pPr lvl="1"/>
            <a:r>
              <a:rPr lang="en-US" sz="1400" dirty="0" smtClean="0">
                <a:latin typeface="+mj-lt"/>
              </a:rPr>
              <a:t>Interpol</a:t>
            </a:r>
            <a:r>
              <a:rPr lang="en-US" sz="1400" dirty="0">
                <a:latin typeface="+mj-lt"/>
              </a:rPr>
              <a:t>, the world’s largest International police organisation, </a:t>
            </a:r>
            <a:r>
              <a:rPr lang="en-US" sz="1400" dirty="0" smtClean="0">
                <a:latin typeface="+mj-lt"/>
              </a:rPr>
              <a:t>was the </a:t>
            </a:r>
            <a:r>
              <a:rPr lang="en-US" sz="1400" dirty="0">
                <a:latin typeface="+mj-lt"/>
              </a:rPr>
              <a:t>first customer of </a:t>
            </a:r>
            <a:r>
              <a:rPr lang="en-US" sz="1400" dirty="0" smtClean="0">
                <a:latin typeface="+mj-lt"/>
              </a:rPr>
              <a:t>the </a:t>
            </a:r>
            <a:r>
              <a:rPr lang="en-US" sz="1400" dirty="0">
                <a:latin typeface="+mj-lt"/>
              </a:rPr>
              <a:t>integrated </a:t>
            </a:r>
            <a:r>
              <a:rPr lang="en-US" sz="1400" dirty="0" smtClean="0">
                <a:latin typeface="+mj-lt"/>
              </a:rPr>
              <a:t>product. </a:t>
            </a:r>
          </a:p>
          <a:p>
            <a:pPr lvl="1"/>
            <a:r>
              <a:rPr lang="en-US" sz="1400" dirty="0" smtClean="0">
                <a:latin typeface="+mj-lt"/>
              </a:rPr>
              <a:t>The technology is currently used in US and the UK among other countries. </a:t>
            </a:r>
            <a:r>
              <a:rPr lang="en-US" sz="1400" dirty="0" err="1" smtClean="0">
                <a:latin typeface="+mj-lt"/>
              </a:rPr>
              <a:t>Videntifier</a:t>
            </a:r>
            <a:r>
              <a:rPr lang="en-US" sz="1400" dirty="0" smtClean="0">
                <a:latin typeface="+mj-lt"/>
              </a:rPr>
              <a:t> is now exploring markets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smtClean="0">
                <a:latin typeface="+mj-lt"/>
              </a:rPr>
              <a:t>such as China, India and South Korea</a:t>
            </a:r>
          </a:p>
          <a:p>
            <a:pPr lvl="1"/>
            <a:endParaRPr lang="en-US" sz="1400" dirty="0">
              <a:latin typeface="+mj-lt"/>
            </a:endParaRPr>
          </a:p>
          <a:p>
            <a:pPr lvl="1"/>
            <a:endParaRPr lang="en-US" dirty="0" smtClean="0">
              <a:latin typeface="+mj-lt"/>
            </a:endParaRPr>
          </a:p>
          <a:p>
            <a:pPr lvl="1"/>
            <a:endParaRPr lang="en-US" dirty="0" smtClean="0">
              <a:latin typeface="+mj-lt"/>
            </a:endParaRPr>
          </a:p>
          <a:p>
            <a:pPr lvl="1"/>
            <a:endParaRPr lang="en-US" dirty="0">
              <a:latin typeface="+mj-lt"/>
            </a:endParaRPr>
          </a:p>
          <a:p>
            <a:pPr lvl="0"/>
            <a:endParaRPr lang="de-AT" sz="2000" dirty="0">
              <a:latin typeface="+mj-lt"/>
            </a:endParaRPr>
          </a:p>
          <a:p>
            <a:endParaRPr 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2739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81564" y="305550"/>
            <a:ext cx="5313470" cy="758387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err="1">
                <a:latin typeface="+mj-lt"/>
              </a:rPr>
              <a:t>m</a:t>
            </a:r>
            <a:r>
              <a:rPr lang="en-US" dirty="0" err="1" smtClean="0">
                <a:latin typeface="+mj-lt"/>
              </a:rPr>
              <a:t>aximising</a:t>
            </a:r>
            <a:r>
              <a:rPr lang="en-US" dirty="0" smtClean="0">
                <a:latin typeface="+mj-lt"/>
              </a:rPr>
              <a:t> achieved impact &amp; visibility</a:t>
            </a:r>
            <a:endParaRPr lang="en-US" dirty="0">
              <a:latin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30350" y="1787673"/>
            <a:ext cx="7664684" cy="3938737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Supporting SMEs after the project</a:t>
            </a:r>
          </a:p>
          <a:p>
            <a:pPr lvl="1"/>
            <a:r>
              <a:rPr lang="en-US" sz="1800" dirty="0" smtClean="0">
                <a:latin typeface="+mj-lt"/>
              </a:rPr>
              <a:t>e.g. </a:t>
            </a:r>
            <a:r>
              <a:rPr lang="en-US" sz="1800" dirty="0">
                <a:latin typeface="+mj-lt"/>
              </a:rPr>
              <a:t>EUREKA </a:t>
            </a:r>
            <a:r>
              <a:rPr lang="en-US" sz="1800" dirty="0" err="1">
                <a:latin typeface="+mj-lt"/>
              </a:rPr>
              <a:t>InnoVest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Programme</a:t>
            </a:r>
            <a:r>
              <a:rPr lang="en-US" sz="1800" dirty="0">
                <a:latin typeface="+mj-lt"/>
              </a:rPr>
              <a:t> (</a:t>
            </a:r>
            <a:r>
              <a:rPr lang="en-US" sz="1800" dirty="0" err="1" smtClean="0">
                <a:latin typeface="+mj-lt"/>
              </a:rPr>
              <a:t>E!InnoVest</a:t>
            </a:r>
            <a:r>
              <a:rPr lang="en-US" sz="1800" dirty="0" smtClean="0">
                <a:latin typeface="+mj-lt"/>
              </a:rPr>
              <a:t>) – developing investor readiness</a:t>
            </a:r>
          </a:p>
          <a:p>
            <a:r>
              <a:rPr lang="en-US" sz="2600" dirty="0" smtClean="0">
                <a:latin typeface="+mj-lt"/>
              </a:rPr>
              <a:t>High-level studies</a:t>
            </a:r>
          </a:p>
          <a:p>
            <a:pPr lvl="1"/>
            <a:r>
              <a:rPr lang="en-US" sz="1800" dirty="0" smtClean="0">
                <a:latin typeface="+mj-lt"/>
              </a:rPr>
              <a:t>Using results to feed into strategy and future </a:t>
            </a:r>
            <a:r>
              <a:rPr lang="en-US" sz="1800" dirty="0" err="1" smtClean="0">
                <a:latin typeface="+mj-lt"/>
              </a:rPr>
              <a:t>programme</a:t>
            </a:r>
            <a:r>
              <a:rPr lang="en-US" sz="1800" dirty="0" smtClean="0">
                <a:latin typeface="+mj-lt"/>
              </a:rPr>
              <a:t> design / improvements</a:t>
            </a:r>
          </a:p>
          <a:p>
            <a:r>
              <a:rPr lang="en-US" sz="2600" dirty="0" smtClean="0">
                <a:latin typeface="+mj-lt"/>
              </a:rPr>
              <a:t>Communications</a:t>
            </a:r>
          </a:p>
          <a:p>
            <a:r>
              <a:rPr lang="en-US" sz="2600" dirty="0" err="1" smtClean="0">
                <a:latin typeface="+mj-lt"/>
              </a:rPr>
              <a:t>Harmonised</a:t>
            </a:r>
            <a:r>
              <a:rPr lang="en-US" sz="2600" dirty="0" smtClean="0">
                <a:latin typeface="+mj-lt"/>
              </a:rPr>
              <a:t> indicators</a:t>
            </a:r>
          </a:p>
          <a:p>
            <a:pPr lvl="1"/>
            <a:r>
              <a:rPr lang="en-US" sz="1800" dirty="0" smtClean="0">
                <a:latin typeface="+mj-lt"/>
              </a:rPr>
              <a:t>Increase recognition at political level</a:t>
            </a:r>
          </a:p>
          <a:p>
            <a:endParaRPr lang="en-GB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9045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380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Impacts of Public-Public Partnerships - expectations and experiences  Name of network/organisation: EUREKA - Eurostars Name of presenter: Peter Lalvani</vt:lpstr>
      <vt:lpstr>Expected impact</vt:lpstr>
      <vt:lpstr>achieved impact in detail</vt:lpstr>
      <vt:lpstr>achieved impact in detail</vt:lpstr>
      <vt:lpstr>achieved impact in detail</vt:lpstr>
      <vt:lpstr>maximising achieved impact &amp; visibility</vt:lpstr>
    </vt:vector>
  </TitlesOfParts>
  <Company>Boyle Design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Brendan Boyle</dc:creator>
  <cp:lastModifiedBy>Lalvani Peter</cp:lastModifiedBy>
  <cp:revision>53</cp:revision>
  <dcterms:created xsi:type="dcterms:W3CDTF">2015-04-07T14:54:40Z</dcterms:created>
  <dcterms:modified xsi:type="dcterms:W3CDTF">2016-11-30T15:23:04Z</dcterms:modified>
</cp:coreProperties>
</file>